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01" r:id="rId2"/>
    <p:sldMasterId id="2147483706" r:id="rId3"/>
  </p:sldMasterIdLst>
  <p:notesMasterIdLst>
    <p:notesMasterId r:id="rId25"/>
  </p:notesMasterIdLst>
  <p:sldIdLst>
    <p:sldId id="464" r:id="rId4"/>
    <p:sldId id="259" r:id="rId5"/>
    <p:sldId id="466" r:id="rId6"/>
    <p:sldId id="271" r:id="rId7"/>
    <p:sldId id="467" r:id="rId8"/>
    <p:sldId id="267" r:id="rId9"/>
    <p:sldId id="266" r:id="rId10"/>
    <p:sldId id="270" r:id="rId11"/>
    <p:sldId id="468" r:id="rId12"/>
    <p:sldId id="269" r:id="rId13"/>
    <p:sldId id="258" r:id="rId14"/>
    <p:sldId id="469" r:id="rId15"/>
    <p:sldId id="268" r:id="rId16"/>
    <p:sldId id="265" r:id="rId17"/>
    <p:sldId id="261" r:id="rId18"/>
    <p:sldId id="257" r:id="rId19"/>
    <p:sldId id="260" r:id="rId20"/>
    <p:sldId id="263" r:id="rId21"/>
    <p:sldId id="262" r:id="rId22"/>
    <p:sldId id="264" r:id="rId23"/>
    <p:sldId id="465" r:id="rId24"/>
  </p:sldIdLst>
  <p:sldSz cx="9144000" cy="5143500" type="screen16x9"/>
  <p:notesSz cx="6858000" cy="9144000"/>
  <p:defaultTextStyle>
    <a:defPPr>
      <a:defRPr lang="en-US"/>
    </a:defPPr>
    <a:lvl1pPr marL="0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2732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46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819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70927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13661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56393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9912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41855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" userDrawn="1">
          <p15:clr>
            <a:srgbClr val="A4A3A4"/>
          </p15:clr>
        </p15:guide>
        <p15:guide id="2" pos="3917" userDrawn="1">
          <p15:clr>
            <a:srgbClr val="A4A3A4"/>
          </p15:clr>
        </p15:guide>
        <p15:guide id="3" pos="7661" userDrawn="1">
          <p15:clr>
            <a:srgbClr val="A4A3A4"/>
          </p15:clr>
        </p15:guide>
        <p15:guide id="4" pos="173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4243" userDrawn="1">
          <p15:clr>
            <a:srgbClr val="A4A3A4"/>
          </p15:clr>
        </p15:guide>
        <p15:guide id="7" pos="509" userDrawn="1">
          <p15:clr>
            <a:srgbClr val="A4A3A4"/>
          </p15:clr>
        </p15:guide>
        <p15:guide id="8" pos="2309" userDrawn="1">
          <p15:clr>
            <a:srgbClr val="A4A3A4"/>
          </p15:clr>
        </p15:guide>
        <p15:guide id="9" orient="horz" pos="4075" userDrawn="1">
          <p15:clr>
            <a:srgbClr val="A4A3A4"/>
          </p15:clr>
        </p15:guide>
        <p15:guide id="10" orient="horz" pos="2203" userDrawn="1">
          <p15:clr>
            <a:srgbClr val="A4A3A4"/>
          </p15:clr>
        </p15:guide>
        <p15:guide id="11" orient="horz" pos="3763" userDrawn="1">
          <p15:clr>
            <a:srgbClr val="A4A3A4"/>
          </p15:clr>
        </p15:guide>
        <p15:guide id="12" orient="horz" pos="243">
          <p15:clr>
            <a:srgbClr val="A4A3A4"/>
          </p15:clr>
        </p15:guide>
        <p15:guide id="13" orient="horz" pos="138">
          <p15:clr>
            <a:srgbClr val="A4A3A4"/>
          </p15:clr>
        </p15:guide>
        <p15:guide id="14" orient="horz" pos="3120">
          <p15:clr>
            <a:srgbClr val="A4A3A4"/>
          </p15:clr>
        </p15:guide>
        <p15:guide id="15" orient="horz" pos="2997">
          <p15:clr>
            <a:srgbClr val="A4A3A4"/>
          </p15:clr>
        </p15:guide>
        <p15:guide id="16" orient="horz" pos="1620">
          <p15:clr>
            <a:srgbClr val="A4A3A4"/>
          </p15:clr>
        </p15:guide>
        <p15:guide id="17" orient="horz" pos="2767">
          <p15:clr>
            <a:srgbClr val="A4A3A4"/>
          </p15:clr>
        </p15:guide>
        <p15:guide id="18" pos="2880">
          <p15:clr>
            <a:srgbClr val="A4A3A4"/>
          </p15:clr>
        </p15:guide>
        <p15:guide id="19" pos="5633">
          <p15:clr>
            <a:srgbClr val="A4A3A4"/>
          </p15:clr>
        </p15:guide>
        <p15:guide id="20" pos="127">
          <p15:clr>
            <a:srgbClr val="A4A3A4"/>
          </p15:clr>
        </p15:guide>
        <p15:guide id="21" pos="374">
          <p15:clr>
            <a:srgbClr val="A4A3A4"/>
          </p15:clr>
        </p15:guide>
        <p15:guide id="22" pos="16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ie Hendrickson" initials="K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BC"/>
    <a:srgbClr val="696969"/>
    <a:srgbClr val="FF9300"/>
    <a:srgbClr val="000000"/>
    <a:srgbClr val="FFCD00"/>
    <a:srgbClr val="FFFFFF"/>
    <a:srgbClr val="FFB813"/>
    <a:srgbClr val="7665A0"/>
    <a:srgbClr val="5B6770"/>
    <a:srgbClr val="FFB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1" autoAdjust="0"/>
    <p:restoredTop sz="80226" autoAdjust="0"/>
  </p:normalViewPr>
  <p:slideViewPr>
    <p:cSldViewPr snapToGrid="0">
      <p:cViewPr varScale="1">
        <p:scale>
          <a:sx n="118" d="100"/>
          <a:sy n="118" d="100"/>
        </p:scale>
        <p:origin x="216" y="520"/>
      </p:cViewPr>
      <p:guideLst>
        <p:guide orient="horz" pos="331"/>
        <p:guide pos="3917"/>
        <p:guide pos="7661"/>
        <p:guide pos="173"/>
        <p:guide orient="horz" pos="187"/>
        <p:guide orient="horz" pos="4243"/>
        <p:guide pos="509"/>
        <p:guide pos="2309"/>
        <p:guide orient="horz" pos="4075"/>
        <p:guide orient="horz" pos="2203"/>
        <p:guide orient="horz" pos="3763"/>
        <p:guide orient="horz" pos="243"/>
        <p:guide orient="horz" pos="138"/>
        <p:guide orient="horz" pos="3120"/>
        <p:guide orient="horz" pos="2997"/>
        <p:guide orient="horz" pos="1620"/>
        <p:guide orient="horz" pos="2767"/>
        <p:guide pos="2880"/>
        <p:guide pos="5633"/>
        <p:guide pos="127"/>
        <p:guide pos="374"/>
        <p:guide pos="16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07D2D-D193-49EA-AA40-D0161EE95780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22C71-FE57-4B9A-AC4B-B46CC73A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1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36012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72024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08035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44047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80058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16071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52082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88094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21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byteblink.com</a:t>
            </a:r>
            <a:r>
              <a:rPr lang="en-US" dirty="0"/>
              <a:t>/blog/2013/10/26/setting-up-git-with-sourcetree-and-a-remote-dreamhost-repository-on-mac-osx-part-2</a:t>
            </a:r>
          </a:p>
          <a:p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/articles/fork-a-repo/</a:t>
            </a:r>
          </a:p>
          <a:p>
            <a:r>
              <a:rPr lang="en-US" dirty="0"/>
              <a:t>http://</a:t>
            </a:r>
            <a:r>
              <a:rPr lang="en-US" dirty="0" err="1"/>
              <a:t>stackoverflow.com</a:t>
            </a:r>
            <a:r>
              <a:rPr lang="en-US" dirty="0"/>
              <a:t>/questions/9257533/what-is-the-difference-between-origin-and-upstream-in-</a:t>
            </a:r>
            <a:r>
              <a:rPr lang="en-US" dirty="0" err="1"/>
              <a:t>github</a:t>
            </a:r>
            <a:r>
              <a:rPr lang="en-US" dirty="0"/>
              <a:t>/9257901#9257901</a:t>
            </a:r>
          </a:p>
          <a:p>
            <a:r>
              <a:rPr lang="en-US" dirty="0"/>
              <a:t>http://</a:t>
            </a:r>
            <a:r>
              <a:rPr lang="en-US" dirty="0" err="1"/>
              <a:t>www.eqqon.com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Collaborative_Github_Workflow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1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jlord.us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-it/assets/</a:t>
            </a:r>
            <a:r>
              <a:rPr lang="en-US" dirty="0" err="1"/>
              <a:t>imgs</a:t>
            </a:r>
            <a:r>
              <a:rPr lang="en-US" dirty="0"/>
              <a:t>/</a:t>
            </a:r>
            <a:r>
              <a:rPr lang="en-US" dirty="0" err="1"/>
              <a:t>clone.png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6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Bitbucket</a:t>
            </a:r>
            <a:r>
              <a:rPr lang="en-US" dirty="0"/>
              <a:t> is another place to host</a:t>
            </a:r>
            <a:r>
              <a:rPr lang="en-US" baseline="0" dirty="0"/>
              <a:t> </a:t>
            </a:r>
            <a:r>
              <a:rPr lang="en-US" baseline="0" dirty="0" err="1"/>
              <a:t>git</a:t>
            </a:r>
            <a:r>
              <a:rPr lang="en-US" baseline="0" dirty="0"/>
              <a:t> repos</a:t>
            </a:r>
          </a:p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</a:t>
            </a:r>
            <a:r>
              <a:rPr lang="en-US" dirty="0" err="1"/>
              <a:t>zh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/workflows#!pull-request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88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liked this video &amp; would like to see more, please post your questions &amp; topics below! Thanks for watching!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abhishekj</a:t>
            </a:r>
            <a:r>
              <a:rPr lang="en-US" dirty="0"/>
              <a:t>/an-intro-to-git-and-github-1a0e2c7e3a2f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6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http://</a:t>
            </a:r>
            <a:r>
              <a:rPr lang="en-US" dirty="0" err="1"/>
              <a:t>dh.newtfire.org</a:t>
            </a:r>
            <a:r>
              <a:rPr lang="en-US" dirty="0"/>
              <a:t>/</a:t>
            </a:r>
            <a:r>
              <a:rPr lang="en-US" dirty="0" err="1"/>
              <a:t>explainGitShell.html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7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www.toolsqa.com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-life-cycle/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62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www.zentao.pm</a:t>
            </a:r>
            <a:r>
              <a:rPr lang="en-US" dirty="0"/>
              <a:t>/share/git-sync-remote-repos-update-179.html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65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rogerdudler.github.io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-guide/</a:t>
            </a:r>
          </a:p>
          <a:p>
            <a:r>
              <a:rPr lang="en-US" dirty="0"/>
              <a:t>Making changes:</a:t>
            </a:r>
          </a:p>
          <a:p>
            <a:r>
              <a:rPr lang="en-US" dirty="0"/>
              <a:t>- commit</a:t>
            </a:r>
          </a:p>
          <a:p>
            <a:r>
              <a:rPr lang="en-US" dirty="0"/>
              <a:t>- push</a:t>
            </a:r>
          </a:p>
          <a:p>
            <a:r>
              <a:rPr lang="en-US" dirty="0"/>
              <a:t>- pull from upstream</a:t>
            </a:r>
          </a:p>
          <a:p>
            <a:r>
              <a:rPr lang="en-US" dirty="0"/>
              <a:t>- resolve conflicts if necessary</a:t>
            </a:r>
          </a:p>
          <a:p>
            <a:r>
              <a:rPr lang="en-US" dirty="0"/>
              <a:t>- make pull request</a:t>
            </a:r>
          </a:p>
          <a:p>
            <a:endParaRPr lang="en-US" dirty="0"/>
          </a:p>
          <a:p>
            <a:r>
              <a:rPr lang="en-US" dirty="0"/>
              <a:t>Getting changes:</a:t>
            </a:r>
          </a:p>
          <a:p>
            <a:r>
              <a:rPr lang="en-US" dirty="0"/>
              <a:t>- pull upstream (or master)</a:t>
            </a:r>
          </a:p>
          <a:p>
            <a:r>
              <a:rPr lang="en-US" dirty="0"/>
              <a:t>- first time, import into workspace but DON’T copy files</a:t>
            </a:r>
          </a:p>
          <a:p>
            <a:r>
              <a:rPr lang="en-US" dirty="0"/>
              <a:t>- changes thereafter will be reflected after refreshing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2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blog.osteele.com</a:t>
            </a:r>
            <a:r>
              <a:rPr lang="en-US" dirty="0"/>
              <a:t>/2008/05/my-</a:t>
            </a:r>
            <a:r>
              <a:rPr lang="en-US" dirty="0" err="1"/>
              <a:t>git</a:t>
            </a:r>
            <a:r>
              <a:rPr lang="en-US" dirty="0"/>
              <a:t>-workflow/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79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http://jr0cket.co.uk/2013/08/getting-to-grips-with-git-understanding-the-simple-workflow.html.html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byteblink.com</a:t>
            </a:r>
            <a:r>
              <a:rPr lang="en-US" dirty="0"/>
              <a:t>/blog/2013/10/26/setting-up-git-with-sourcetree-and-a-remote-dreamhost-repository-on-mac-osx-part-2</a:t>
            </a:r>
          </a:p>
          <a:p>
            <a:r>
              <a:rPr lang="en-US" dirty="0"/>
              <a:t>https://</a:t>
            </a:r>
            <a:r>
              <a:rPr lang="en-US" dirty="0" err="1"/>
              <a:t>help.github.com</a:t>
            </a:r>
            <a:r>
              <a:rPr lang="en-US" dirty="0"/>
              <a:t>/articles/fork-a-repo/</a:t>
            </a:r>
          </a:p>
          <a:p>
            <a:r>
              <a:rPr lang="en-US" dirty="0"/>
              <a:t>http://</a:t>
            </a:r>
            <a:r>
              <a:rPr lang="en-US" dirty="0" err="1"/>
              <a:t>stackoverflow.com</a:t>
            </a:r>
            <a:r>
              <a:rPr lang="en-US" dirty="0"/>
              <a:t>/questions/9257533/what-is-the-difference-between-origin-and-upstream-in-</a:t>
            </a:r>
            <a:r>
              <a:rPr lang="en-US" dirty="0" err="1"/>
              <a:t>github</a:t>
            </a:r>
            <a:r>
              <a:rPr lang="en-US" dirty="0"/>
              <a:t>/9257901#9257901</a:t>
            </a:r>
          </a:p>
          <a:p>
            <a:r>
              <a:rPr lang="en-US" dirty="0"/>
              <a:t>http://</a:t>
            </a:r>
            <a:r>
              <a:rPr lang="en-US" dirty="0" err="1"/>
              <a:t>www.eqqon.com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Collaborative_Github_Workflow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2737967"/>
          </a:xfrm>
        </p:spPr>
        <p:txBody>
          <a:bodyPr/>
          <a:lstStyle>
            <a:lvl2pPr marL="457200" indent="-256032">
              <a:defRPr>
                <a:solidFill>
                  <a:srgbClr val="696969"/>
                </a:solidFill>
              </a:defRPr>
            </a:lvl2pPr>
            <a:lvl4pPr>
              <a:defRPr>
                <a:solidFill>
                  <a:srgbClr val="696969"/>
                </a:solidFill>
              </a:defRPr>
            </a:lvl4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117B38-3616-7242-A37C-1FD434BEF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 dirty="0"/>
              <a:t>© Joy of Coding</a:t>
            </a:r>
          </a:p>
        </p:txBody>
      </p:sp>
    </p:spTree>
    <p:extLst>
      <p:ext uri="{BB962C8B-B14F-4D97-AF65-F5344CB8AC3E}">
        <p14:creationId xmlns:p14="http://schemas.microsoft.com/office/powerpoint/2010/main" val="198111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EE5AF2-B49E-3045-99C3-EFA3C939254F}"/>
              </a:ext>
            </a:extLst>
          </p:cNvPr>
          <p:cNvSpPr/>
          <p:nvPr userDrawn="1"/>
        </p:nvSpPr>
        <p:spPr bwMode="auto">
          <a:xfrm>
            <a:off x="262393" y="302150"/>
            <a:ext cx="8611263" cy="451634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5520" y="841772"/>
            <a:ext cx="49022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45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5520" y="2701528"/>
            <a:ext cx="4902200" cy="31854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800">
                <a:solidFill>
                  <a:srgbClr val="0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B798A-54BD-E047-AE1E-2C5731F97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4" y="1160236"/>
            <a:ext cx="262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582C7-6FF6-E349-8D2C-5F7B2996E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1244600"/>
            <a:ext cx="2654300" cy="2654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1A596-E460-C648-A419-657268AA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1276350"/>
            <a:ext cx="262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88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5355355A-278A-4177-940D-D180E0E2D02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/>
            <a:r>
              <a:rPr lang="en-US" dirty="0"/>
              <a:t>© Joy of Coding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EC777CF9-132C-43A1-ACE8-EBE6AC21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2139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69C84-65E3-3240-A80A-DBC6E6E39ECE}"/>
              </a:ext>
            </a:extLst>
          </p:cNvPr>
          <p:cNvSpPr/>
          <p:nvPr userDrawn="1"/>
        </p:nvSpPr>
        <p:spPr bwMode="auto">
          <a:xfrm>
            <a:off x="213804" y="1039951"/>
            <a:ext cx="8740375" cy="378585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026793"/>
            <a:ext cx="8740140" cy="174231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C538DDF-30F1-4D48-B008-9C4127E2B0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35" y="4043679"/>
            <a:ext cx="968543" cy="9685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CCD4DD8-F6AC-5E4E-80E5-582176CE2D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580" y="4043186"/>
            <a:ext cx="1049389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1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" panose="02000503020000020003" pitchFamily="2" charset="0"/>
          <a:ea typeface="+mn-ea"/>
          <a:cs typeface="Avenir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marR="0" indent="-256032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solidFill>
            <a:srgbClr val="696969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solidFill>
            <a:srgbClr val="696969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5616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" panose="02000503020000020003" pitchFamily="2" charset="0"/>
          <a:ea typeface="+mn-ea"/>
          <a:cs typeface="Avenir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29177" marR="0" indent="-177268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5616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1B38C22-7F8E-D84B-9484-F2CC9AB289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35" y="4043679"/>
            <a:ext cx="968543" cy="9685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6F043E5-7E30-9146-A1DB-C25CCD520A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29" y="4027284"/>
            <a:ext cx="1049389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2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" panose="02000503020000020003" pitchFamily="2" charset="0"/>
          <a:ea typeface="+mn-ea"/>
          <a:cs typeface="Avenir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9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29177" marR="0" indent="-177268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B8F7-40C1-6E42-9970-9754E0CBF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83D19-FEB1-0742-A73E-0E168EC8B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create your 6 figure developer portfolio today</a:t>
            </a:r>
          </a:p>
        </p:txBody>
      </p:sp>
    </p:spTree>
    <p:extLst>
      <p:ext uri="{BB962C8B-B14F-4D97-AF65-F5344CB8AC3E}">
        <p14:creationId xmlns:p14="http://schemas.microsoft.com/office/powerpoint/2010/main" val="416841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that file with others</a:t>
            </a:r>
          </a:p>
        </p:txBody>
      </p:sp>
      <p:pic>
        <p:nvPicPr>
          <p:cNvPr id="4098" name="Picture 2" descr="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93" y="1200151"/>
            <a:ext cx="5175815" cy="33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8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3281193"/>
          </a:xfrm>
        </p:spPr>
        <p:txBody>
          <a:bodyPr/>
          <a:lstStyle/>
          <a:p>
            <a:r>
              <a:rPr lang="en-US" dirty="0"/>
              <a:t>(Assuming you’ve cloned a repo)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Make changes</a:t>
            </a:r>
          </a:p>
          <a:p>
            <a:r>
              <a:rPr lang="en-US" dirty="0"/>
              <a:t>Commit (&amp; pull if repo has changed since last)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Collaborators can then see &amp; pull your changes into their local copies</a:t>
            </a:r>
          </a:p>
        </p:txBody>
      </p:sp>
    </p:spTree>
    <p:extLst>
      <p:ext uri="{BB962C8B-B14F-4D97-AF65-F5344CB8AC3E}">
        <p14:creationId xmlns:p14="http://schemas.microsoft.com/office/powerpoint/2010/main" val="320351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F74E-D31A-844E-9EEA-581706B1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5ABE5-C044-E24B-98AC-2336F74A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997491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repo for your portfolio project!</a:t>
            </a:r>
          </a:p>
          <a:p>
            <a:r>
              <a:rPr lang="en-US" dirty="0"/>
              <a:t>Get it connected to your dev environment (</a:t>
            </a:r>
            <a:r>
              <a:rPr lang="en-US"/>
              <a:t>see tutorial)</a:t>
            </a:r>
          </a:p>
        </p:txBody>
      </p:sp>
    </p:spTree>
    <p:extLst>
      <p:ext uri="{BB962C8B-B14F-4D97-AF65-F5344CB8AC3E}">
        <p14:creationId xmlns:p14="http://schemas.microsoft.com/office/powerpoint/2010/main" val="289276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result for git commit proce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829" y="133350"/>
            <a:ext cx="5081632" cy="48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2876"/>
            <a:ext cx="6858000" cy="4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7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changes in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(Assuming you’ve cloned your team’s repo)</a:t>
            </a:r>
          </a:p>
          <a:p>
            <a:r>
              <a:rPr lang="en-US" dirty="0"/>
              <a:t>Stage changes in your working copy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Pull from upstream</a:t>
            </a:r>
          </a:p>
          <a:p>
            <a:r>
              <a:rPr lang="en-US" dirty="0"/>
              <a:t>resolve conflicts if </a:t>
            </a:r>
            <a:br>
              <a:rPr lang="en-US" dirty="0"/>
            </a:br>
            <a:r>
              <a:rPr lang="en-US" dirty="0"/>
              <a:t>necessary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Make pull request to </a:t>
            </a:r>
            <a:br>
              <a:rPr lang="en-US" dirty="0"/>
            </a:br>
            <a:r>
              <a:rPr lang="en-US" dirty="0"/>
              <a:t>remote repo (if you don’t have commit privileges)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221" y="1983746"/>
            <a:ext cx="3092879" cy="197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0"/>
            <a:ext cx="6172200" cy="826938"/>
          </a:xfrm>
        </p:spPr>
        <p:txBody>
          <a:bodyPr/>
          <a:lstStyle/>
          <a:p>
            <a:r>
              <a:rPr lang="en-US" dirty="0"/>
              <a:t>Forking, Cloning, &amp; Remotes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78" y="835276"/>
            <a:ext cx="5863708" cy="41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3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Forking, Cloning, &amp; Remotes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59" r="19569"/>
          <a:stretch/>
        </p:blipFill>
        <p:spPr>
          <a:xfrm>
            <a:off x="1229586" y="1123950"/>
            <a:ext cx="6721354" cy="377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0"/>
            <a:ext cx="6687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changes into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6802" y="1200151"/>
            <a:ext cx="2897680" cy="3394472"/>
          </a:xfrm>
        </p:spPr>
        <p:txBody>
          <a:bodyPr>
            <a:normAutofit/>
          </a:bodyPr>
          <a:lstStyle/>
          <a:p>
            <a:r>
              <a:rPr lang="en-US" sz="2100" dirty="0"/>
              <a:t>Clone repo</a:t>
            </a:r>
          </a:p>
          <a:p>
            <a:pPr lvl="1"/>
            <a:r>
              <a:rPr lang="en-US" sz="1800" dirty="0"/>
              <a:t>First time only, import into workspace but DON’T copy files</a:t>
            </a:r>
          </a:p>
          <a:p>
            <a:r>
              <a:rPr lang="en-US" sz="2100" dirty="0"/>
              <a:t>Pull upstream </a:t>
            </a:r>
            <a:br>
              <a:rPr lang="en-US" sz="2100" dirty="0"/>
            </a:br>
            <a:r>
              <a:rPr lang="en-US" sz="2100" dirty="0"/>
              <a:t>(or master)</a:t>
            </a:r>
          </a:p>
          <a:p>
            <a:pPr lvl="1"/>
            <a:r>
              <a:rPr lang="en-US" sz="1800" dirty="0"/>
              <a:t>Changes hereafter will be reflected in eclipse workspace after refreshing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0" y="1063228"/>
            <a:ext cx="3177918" cy="3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3155005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Current industry standard for collaborative and remote development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Employers want to see an active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Your </a:t>
            </a:r>
            <a:r>
              <a:rPr lang="en-US" dirty="0" err="1"/>
              <a:t>github</a:t>
            </a:r>
            <a:r>
              <a:rPr lang="en-US" dirty="0"/>
              <a:t> page = your programmer portfolio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Want to build up your resume? Try contributing to an open source project!</a:t>
            </a:r>
          </a:p>
        </p:txBody>
      </p:sp>
    </p:spTree>
    <p:extLst>
      <p:ext uri="{BB962C8B-B14F-4D97-AF65-F5344CB8AC3E}">
        <p14:creationId xmlns:p14="http://schemas.microsoft.com/office/powerpoint/2010/main" val="199547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0"/>
            <a:ext cx="6172200" cy="599052"/>
          </a:xfrm>
        </p:spPr>
        <p:txBody>
          <a:bodyPr/>
          <a:lstStyle/>
          <a:p>
            <a:r>
              <a:rPr lang="en-US" dirty="0"/>
              <a:t>Pull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557" y="2209620"/>
            <a:ext cx="5824022" cy="11293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Allow you to merge into a forked repo where you are not the owner or a collaborator</a:t>
            </a:r>
          </a:p>
          <a:p>
            <a:r>
              <a:rPr lang="en-US" dirty="0"/>
              <a:t>Not to be confused with </a:t>
            </a:r>
            <a:r>
              <a:rPr lang="en-US" b="1" i="1" dirty="0"/>
              <a:t>pulling</a:t>
            </a:r>
            <a:r>
              <a:rPr lang="en-US" dirty="0"/>
              <a:t> from a remote repo into your own local copy: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925" y="450609"/>
            <a:ext cx="5010150" cy="189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550" r="15321"/>
          <a:stretch/>
        </p:blipFill>
        <p:spPr>
          <a:xfrm>
            <a:off x="2215817" y="3254854"/>
            <a:ext cx="4672263" cy="20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4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0295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D123-A735-0E49-AE36-BC5531EB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70156-332E-354B-8E3F-60178AE6F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2379408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Create your first repo on </a:t>
            </a:r>
            <a:r>
              <a:rPr lang="en-US" dirty="0" err="1"/>
              <a:t>github.com</a:t>
            </a:r>
            <a:endParaRPr lang="en-US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Use GUIs to work with git in the beginning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GitHub Desktop, VS Code, your IDE, etc.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Looking for more? Consider learning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377993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Lifecycle Overview</a:t>
            </a:r>
          </a:p>
        </p:txBody>
      </p:sp>
      <p:pic>
        <p:nvPicPr>
          <p:cNvPr id="6148" name="Picture 4" descr="mage result for git commit push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1227813"/>
            <a:ext cx="6540500" cy="351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2F6CA0-7FE4-0345-860D-F5149D377487}"/>
              </a:ext>
            </a:extLst>
          </p:cNvPr>
          <p:cNvSpPr/>
          <p:nvPr/>
        </p:nvSpPr>
        <p:spPr bwMode="auto">
          <a:xfrm>
            <a:off x="932873" y="3072922"/>
            <a:ext cx="5190837" cy="1852239"/>
          </a:xfrm>
          <a:prstGeom prst="ellipse">
            <a:avLst/>
          </a:prstGeom>
          <a:noFill/>
          <a:ln w="38100">
            <a:solidFill>
              <a:srgbClr val="00AD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73C6477-6743-E345-A758-C14D3CADD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09" y="2426591"/>
            <a:ext cx="1642789" cy="646331"/>
          </a:xfrm>
          <a:prstGeom prst="rect">
            <a:avLst/>
          </a:prstGeom>
          <a:solidFill>
            <a:srgbClr val="FFFFFF">
              <a:alpha val="24706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Your Computer (Local)</a:t>
            </a:r>
          </a:p>
        </p:txBody>
      </p:sp>
      <p:sp>
        <p:nvSpPr>
          <p:cNvPr id="6" name="Line 9">
            <a:extLst>
              <a:ext uri="{FF2B5EF4-FFF2-40B4-BE49-F238E27FC236}">
                <a16:creationId xmlns:a16="http://schemas.microsoft.com/office/drawing/2014/main" id="{EE7F6649-649F-7D42-84B2-8AC043567E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8582" y="2807856"/>
            <a:ext cx="285685" cy="509448"/>
          </a:xfrm>
          <a:prstGeom prst="line">
            <a:avLst/>
          </a:prstGeom>
          <a:noFill/>
          <a:ln w="50800">
            <a:solidFill>
              <a:srgbClr val="00ADB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00ADBC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7593AB-29EB-9A45-A095-F7FD626D452E}"/>
              </a:ext>
            </a:extLst>
          </p:cNvPr>
          <p:cNvSpPr/>
          <p:nvPr/>
        </p:nvSpPr>
        <p:spPr bwMode="auto">
          <a:xfrm>
            <a:off x="4612195" y="2368912"/>
            <a:ext cx="1177432" cy="320416"/>
          </a:xfrm>
          <a:prstGeom prst="ellipse">
            <a:avLst/>
          </a:prstGeom>
          <a:noFill/>
          <a:ln w="38100">
            <a:solidFill>
              <a:srgbClr val="7030A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2CCAF91A-B97E-2440-8EAB-2DE94DFB8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0204" y="1437676"/>
            <a:ext cx="14047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 err="1">
                <a:solidFill>
                  <a:srgbClr val="7030A0"/>
                </a:solidFill>
                <a:latin typeface="Calibri"/>
                <a:cs typeface="Calibri"/>
              </a:rPr>
              <a:t>GitHub.com</a:t>
            </a:r>
            <a:endParaRPr lang="en-US" sz="1800" b="1" i="1" dirty="0">
              <a:solidFill>
                <a:srgbClr val="7030A0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sz="1800" b="1" i="1" dirty="0">
                <a:solidFill>
                  <a:srgbClr val="7030A0"/>
                </a:solidFill>
                <a:latin typeface="Calibri"/>
                <a:cs typeface="Calibri"/>
              </a:rPr>
              <a:t>(Remote cloud)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D43B5850-3DBB-0748-ACA7-6AE7DFA6C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352" y="1882003"/>
            <a:ext cx="532648" cy="571336"/>
          </a:xfrm>
          <a:prstGeom prst="line">
            <a:avLst/>
          </a:prstGeom>
          <a:noFill/>
          <a:ln w="5080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E7D051-84E5-AE42-8E42-7E83E44DCD8F}"/>
              </a:ext>
            </a:extLst>
          </p:cNvPr>
          <p:cNvSpPr/>
          <p:nvPr/>
        </p:nvSpPr>
        <p:spPr bwMode="auto">
          <a:xfrm>
            <a:off x="6010957" y="2515246"/>
            <a:ext cx="2017752" cy="1604115"/>
          </a:xfrm>
          <a:prstGeom prst="ellipse">
            <a:avLst/>
          </a:prstGeom>
          <a:noFill/>
          <a:ln w="38100">
            <a:solidFill>
              <a:srgbClr val="00AD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7030A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10EF0AA9-DBB5-5444-8205-4C56D2FF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8489" y="1669692"/>
            <a:ext cx="1642076" cy="646331"/>
          </a:xfrm>
          <a:prstGeom prst="rect">
            <a:avLst/>
          </a:prstGeom>
          <a:solidFill>
            <a:srgbClr val="FFFFFF">
              <a:alpha val="24706"/>
            </a:srgb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Your Team (Collaborators)</a:t>
            </a: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E44D14AD-66E8-BF43-A704-4B24ABF338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59178" y="2316023"/>
            <a:ext cx="233871" cy="325279"/>
          </a:xfrm>
          <a:prstGeom prst="line">
            <a:avLst/>
          </a:prstGeom>
          <a:noFill/>
          <a:ln w="50800">
            <a:solidFill>
              <a:srgbClr val="00ADB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00AD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E55F-4B06-EA4D-8DFC-6DCD09D4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Terms: Working Solo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4DAE-340C-8D4C-9D11-8FC7A754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1056774"/>
            <a:ext cx="8740140" cy="3515103"/>
          </a:xfrm>
        </p:spPr>
        <p:txBody>
          <a:bodyPr/>
          <a:lstStyle/>
          <a:p>
            <a:r>
              <a:rPr lang="en-US" sz="2400" b="1" dirty="0"/>
              <a:t>create </a:t>
            </a:r>
            <a:r>
              <a:rPr lang="en-US" sz="2400" dirty="0"/>
              <a:t>&amp;</a:t>
            </a:r>
            <a:r>
              <a:rPr lang="en-US" sz="2400" b="1" dirty="0"/>
              <a:t> </a:t>
            </a:r>
            <a:r>
              <a:rPr lang="en-US" sz="2400" b="1" dirty="0" err="1"/>
              <a:t>init</a:t>
            </a:r>
            <a:r>
              <a:rPr lang="en-US" sz="2400" dirty="0"/>
              <a:t> a repo 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rgbClr val="00ADBC"/>
                </a:solidFill>
              </a:rPr>
              <a:t>remote</a:t>
            </a:r>
            <a:r>
              <a:rPr lang="en-US" sz="2000" dirty="0">
                <a:solidFill>
                  <a:schemeClr val="tx1"/>
                </a:solidFill>
              </a:rPr>
              <a:t> - easiest thru </a:t>
            </a:r>
            <a:r>
              <a:rPr lang="en-US" sz="2000" dirty="0" err="1">
                <a:solidFill>
                  <a:schemeClr val="tx1"/>
                </a:solidFill>
              </a:rPr>
              <a:t>github.com</a:t>
            </a:r>
            <a:r>
              <a:rPr lang="en-US" sz="2000" dirty="0">
                <a:solidFill>
                  <a:schemeClr val="tx1"/>
                </a:solidFill>
              </a:rPr>
              <a:t> web site)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/>
              <a:t>clone</a:t>
            </a:r>
            <a:r>
              <a:rPr lang="en-US" sz="2400" dirty="0"/>
              <a:t> a repo	 (</a:t>
            </a:r>
            <a:r>
              <a:rPr lang="en-US" sz="2400" dirty="0">
                <a:solidFill>
                  <a:srgbClr val="00ADBC"/>
                </a:solidFill>
              </a:rPr>
              <a:t>local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download a repo to your local computer so you can edit &amp; work on it</a:t>
            </a:r>
          </a:p>
          <a:p>
            <a:pPr lvl="1"/>
            <a:r>
              <a:rPr lang="en-US" sz="2000" dirty="0"/>
              <a:t>you can also make small changes directly through the </a:t>
            </a:r>
            <a:r>
              <a:rPr lang="en-US" sz="2000" dirty="0" err="1"/>
              <a:t>github</a:t>
            </a:r>
            <a:r>
              <a:rPr lang="en-US" sz="2000" dirty="0"/>
              <a:t> web site</a:t>
            </a:r>
          </a:p>
          <a:p>
            <a:r>
              <a:rPr lang="en-US" sz="2400" b="1" dirty="0"/>
              <a:t>add</a:t>
            </a:r>
            <a:r>
              <a:rPr lang="en-US" sz="2400" dirty="0"/>
              <a:t> a file to your repo (</a:t>
            </a:r>
            <a:r>
              <a:rPr lang="en-US" sz="2400" dirty="0">
                <a:solidFill>
                  <a:srgbClr val="00ADBC"/>
                </a:solidFill>
              </a:rPr>
              <a:t>local</a:t>
            </a:r>
            <a:r>
              <a:rPr lang="en-US" sz="2400" dirty="0"/>
              <a:t>) </a:t>
            </a:r>
            <a:r>
              <a:rPr lang="en-US" sz="2000" dirty="0">
                <a:solidFill>
                  <a:schemeClr val="tx1"/>
                </a:solidFill>
              </a:rPr>
              <a:t>begin tracking a new file </a:t>
            </a:r>
            <a:endParaRPr lang="en-US" sz="2400" dirty="0"/>
          </a:p>
          <a:p>
            <a:r>
              <a:rPr lang="en-US" sz="2400" b="1" dirty="0"/>
              <a:t>commit</a:t>
            </a:r>
            <a:r>
              <a:rPr lang="en-US" sz="2400" dirty="0"/>
              <a:t> your changes (</a:t>
            </a:r>
            <a:r>
              <a:rPr lang="en-US" sz="2400" dirty="0">
                <a:solidFill>
                  <a:srgbClr val="00ADBC"/>
                </a:solidFill>
              </a:rPr>
              <a:t>local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tell git you want to keep your changes (like hitting “save” button)</a:t>
            </a:r>
          </a:p>
          <a:p>
            <a:r>
              <a:rPr lang="en-US" sz="2400" b="1" dirty="0"/>
              <a:t>push</a:t>
            </a:r>
            <a:r>
              <a:rPr lang="en-US" sz="2400" dirty="0"/>
              <a:t> your changes (</a:t>
            </a:r>
            <a:r>
              <a:rPr lang="en-US" sz="2400" dirty="0">
                <a:solidFill>
                  <a:srgbClr val="00ADBC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00ADBC"/>
                </a:solidFill>
                <a:sym typeface="Wingdings" pitchFamily="2" charset="2"/>
              </a:rPr>
              <a:t>remote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>
                <a:sym typeface="Wingdings" pitchFamily="2" charset="2"/>
              </a:rPr>
              <a:t>share your changes with others (or your future self) in the cloud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88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file (local)</a:t>
            </a:r>
          </a:p>
        </p:txBody>
      </p:sp>
      <p:sp>
        <p:nvSpPr>
          <p:cNvPr id="4" name="AutoShape 2" descr="mage result for git commit process"/>
          <p:cNvSpPr>
            <a:spLocks noChangeAspect="1" noChangeArrowheads="1"/>
          </p:cNvSpPr>
          <p:nvPr/>
        </p:nvSpPr>
        <p:spPr bwMode="auto">
          <a:xfrm>
            <a:off x="1143000" y="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975"/>
          </a:p>
        </p:txBody>
      </p:sp>
      <p:pic>
        <p:nvPicPr>
          <p:cNvPr id="2054" name="Picture 6" descr="mage result for git commit proces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39" y="1200151"/>
            <a:ext cx="5880323" cy="33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19561809">
            <a:off x="2933990" y="4052459"/>
            <a:ext cx="76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erfume Classic Demo Version" charset="0"/>
                <a:ea typeface="Perfume Classic Demo Version" charset="0"/>
                <a:cs typeface="Perfume Classic Demo Version" charset="0"/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105128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file (local)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523515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://rogerdudler.github.io/git-guide/img/tre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00150"/>
            <a:ext cx="64293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0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Lifecycle Overview</a:t>
            </a:r>
          </a:p>
        </p:txBody>
      </p:sp>
      <p:pic>
        <p:nvPicPr>
          <p:cNvPr id="5122" name="Picture 2" descr="mage result for git commit push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05" y="1250950"/>
            <a:ext cx="641432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2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E55F-4B06-EA4D-8DFC-6DCD09D4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Terms: Working on a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4DAE-340C-8D4C-9D11-8FC7A7548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1" y="1056774"/>
            <a:ext cx="8740140" cy="4124501"/>
          </a:xfrm>
        </p:spPr>
        <p:txBody>
          <a:bodyPr/>
          <a:lstStyle/>
          <a:p>
            <a:r>
              <a:rPr lang="en-US" sz="2400" b="1" dirty="0"/>
              <a:t>pull</a:t>
            </a:r>
            <a:r>
              <a:rPr lang="en-US" sz="2400" dirty="0"/>
              <a:t> collaborator changes (</a:t>
            </a:r>
            <a:r>
              <a:rPr lang="en-US" sz="2400" dirty="0">
                <a:solidFill>
                  <a:srgbClr val="00ADBC"/>
                </a:solidFill>
              </a:rPr>
              <a:t>remote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>
                <a:solidFill>
                  <a:srgbClr val="00ADBC"/>
                </a:solidFill>
                <a:sym typeface="Wingdings" pitchFamily="2" charset="2"/>
              </a:rPr>
              <a:t>local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>
                <a:sym typeface="Wingdings" pitchFamily="2" charset="2"/>
              </a:rPr>
              <a:t>FIRST DEV STEP whenever you restart working on a team project</a:t>
            </a:r>
          </a:p>
          <a:p>
            <a:pPr lvl="1"/>
            <a:r>
              <a:rPr lang="en-US" sz="2000" dirty="0">
                <a:sym typeface="Wingdings" pitchFamily="2" charset="2"/>
              </a:rPr>
              <a:t>won’t work unless you commit first!</a:t>
            </a:r>
          </a:p>
          <a:p>
            <a:pPr lvl="1"/>
            <a:r>
              <a:rPr lang="en-US" sz="2000" dirty="0">
                <a:sym typeface="Wingdings" pitchFamily="2" charset="2"/>
              </a:rPr>
              <a:t>ensures you don’t overwrite any edits</a:t>
            </a:r>
          </a:p>
          <a:p>
            <a:r>
              <a:rPr lang="en-US" sz="2400" b="1" dirty="0">
                <a:sym typeface="Wingdings" pitchFamily="2" charset="2"/>
              </a:rPr>
              <a:t>fork</a:t>
            </a:r>
            <a:r>
              <a:rPr lang="en-US" sz="2400" dirty="0">
                <a:sym typeface="Wingdings" pitchFamily="2" charset="2"/>
              </a:rPr>
              <a:t> a repo (</a:t>
            </a:r>
            <a:r>
              <a:rPr lang="en-US" sz="2400" dirty="0">
                <a:solidFill>
                  <a:srgbClr val="00ADBC"/>
                </a:solidFill>
                <a:sym typeface="Wingdings" pitchFamily="2" charset="2"/>
              </a:rPr>
              <a:t>remote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>
                <a:sym typeface="Wingdings" pitchFamily="2" charset="2"/>
              </a:rPr>
              <a:t>create a copy of a repo you don’t own so you can edit it through your profile</a:t>
            </a:r>
          </a:p>
          <a:p>
            <a:r>
              <a:rPr lang="en-US" sz="2400" b="1" dirty="0">
                <a:sym typeface="Wingdings" pitchFamily="2" charset="2"/>
              </a:rPr>
              <a:t>pull request</a:t>
            </a:r>
            <a:r>
              <a:rPr lang="en-US" sz="2400" dirty="0">
                <a:sym typeface="Wingdings" pitchFamily="2" charset="2"/>
              </a:rPr>
              <a:t> (</a:t>
            </a:r>
            <a:r>
              <a:rPr lang="en-US" sz="2400" dirty="0">
                <a:solidFill>
                  <a:srgbClr val="00ADBC"/>
                </a:solidFill>
                <a:sym typeface="Wingdings" pitchFamily="2" charset="2"/>
              </a:rPr>
              <a:t>remote</a:t>
            </a:r>
            <a:r>
              <a:rPr lang="en-US" sz="2400" dirty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>
                <a:sym typeface="Wingdings" pitchFamily="2" charset="2"/>
              </a:rPr>
              <a:t>propose a change to the owner of a forked repo</a:t>
            </a:r>
          </a:p>
          <a:p>
            <a:r>
              <a:rPr lang="en-US" sz="2400" b="1" dirty="0"/>
              <a:t>branch</a:t>
            </a:r>
          </a:p>
          <a:p>
            <a:pPr lvl="1"/>
            <a:r>
              <a:rPr lang="en-US" sz="2000" dirty="0"/>
              <a:t>separate development stream for features / team members</a:t>
            </a:r>
            <a:endParaRPr lang="en-US" sz="2000" b="1" dirty="0"/>
          </a:p>
          <a:p>
            <a:pPr lvl="1"/>
            <a:r>
              <a:rPr lang="en-US" sz="2000" b="1" dirty="0"/>
              <a:t>master</a:t>
            </a:r>
            <a:r>
              <a:rPr lang="en-US" sz="2000" dirty="0"/>
              <a:t>: the main branch</a:t>
            </a: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554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2.xml><?xml version="1.0" encoding="utf-8"?>
<a:theme xmlns:a="http://schemas.openxmlformats.org/drawingml/2006/main" name="2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3.xml><?xml version="1.0" encoding="utf-8"?>
<a:theme xmlns:a="http://schemas.openxmlformats.org/drawingml/2006/main" name="3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30190</TotalTime>
  <Words>833</Words>
  <Application>Microsoft Macintosh PowerPoint</Application>
  <PresentationFormat>On-screen Show (16:9)</PresentationFormat>
  <Paragraphs>115</Paragraphs>
  <Slides>21</Slides>
  <Notes>13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Avenir</vt:lpstr>
      <vt:lpstr>Calibri</vt:lpstr>
      <vt:lpstr>Courier New</vt:lpstr>
      <vt:lpstr>Perfume Classic Demo Version</vt:lpstr>
      <vt:lpstr>Rail 500</vt:lpstr>
      <vt:lpstr>Wingdings</vt:lpstr>
      <vt:lpstr>1_MSVID_TT_White-Teal_16x9_Jan-8-2013</vt:lpstr>
      <vt:lpstr>2_MSVID_TT_White-Teal_16x9_Jan-8-2013</vt:lpstr>
      <vt:lpstr>3_MSVID_TT_White-Teal_16x9_Jan-8-2013</vt:lpstr>
      <vt:lpstr>GitHub Overview</vt:lpstr>
      <vt:lpstr>Why git?</vt:lpstr>
      <vt:lpstr>Getting Started</vt:lpstr>
      <vt:lpstr>Git Lifecycle Overview</vt:lpstr>
      <vt:lpstr>Key Terms: Working Solo</vt:lpstr>
      <vt:lpstr>Adding a new file (local)</vt:lpstr>
      <vt:lpstr>Adding a new file (local)</vt:lpstr>
      <vt:lpstr>Git Lifecycle Overview</vt:lpstr>
      <vt:lpstr>Key Terms: Working on a Team</vt:lpstr>
      <vt:lpstr>Sharing that file with others</vt:lpstr>
      <vt:lpstr>Collaborative Git Workflow</vt:lpstr>
      <vt:lpstr>Next Steps</vt:lpstr>
      <vt:lpstr>PowerPoint Presentation</vt:lpstr>
      <vt:lpstr>PowerPoint Presentation</vt:lpstr>
      <vt:lpstr>Making changes in teams</vt:lpstr>
      <vt:lpstr>Forking, Cloning, &amp; Remotes</vt:lpstr>
      <vt:lpstr>Forking, Cloning, &amp; Remotes</vt:lpstr>
      <vt:lpstr>PowerPoint Presentation</vt:lpstr>
      <vt:lpstr>Getting changes into eclipse</vt:lpstr>
      <vt:lpstr>Pull requests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LaMance</dc:creator>
  <cp:lastModifiedBy>Microsoft Office User</cp:lastModifiedBy>
  <cp:revision>437</cp:revision>
  <cp:lastPrinted>2016-07-19T17:37:10Z</cp:lastPrinted>
  <dcterms:created xsi:type="dcterms:W3CDTF">2014-08-04T22:26:06Z</dcterms:created>
  <dcterms:modified xsi:type="dcterms:W3CDTF">2021-10-26T15:07:26Z</dcterms:modified>
</cp:coreProperties>
</file>